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21"/>
  </p:notesMasterIdLst>
  <p:handoutMasterIdLst>
    <p:handoutMasterId r:id="rId22"/>
  </p:handoutMasterIdLst>
  <p:sldIdLst>
    <p:sldId id="274" r:id="rId2"/>
    <p:sldId id="336" r:id="rId3"/>
    <p:sldId id="367" r:id="rId4"/>
    <p:sldId id="370" r:id="rId5"/>
    <p:sldId id="373" r:id="rId6"/>
    <p:sldId id="375" r:id="rId7"/>
    <p:sldId id="377" r:id="rId8"/>
    <p:sldId id="376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63" r:id="rId19"/>
    <p:sldId id="365" r:id="rId20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2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DC1"/>
    <a:srgbClr val="D688D2"/>
    <a:srgbClr val="CFA3C5"/>
    <a:srgbClr val="F3AD9F"/>
    <a:srgbClr val="F8CDC4"/>
    <a:srgbClr val="FBE5E1"/>
    <a:srgbClr val="E24E3E"/>
    <a:srgbClr val="792D25"/>
    <a:srgbClr val="A85136"/>
    <a:srgbClr val="FE7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8889"/>
  </p:normalViewPr>
  <p:slideViewPr>
    <p:cSldViewPr snapToGrid="0">
      <p:cViewPr varScale="1">
        <p:scale>
          <a:sx n="61" d="100"/>
          <a:sy n="61" d="100"/>
        </p:scale>
        <p:origin x="29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"/>
    </p:cViewPr>
  </p:sorterViewPr>
  <p:notesViewPr>
    <p:cSldViewPr snapToGrid="0">
      <p:cViewPr varScale="1">
        <p:scale>
          <a:sx n="61" d="100"/>
          <a:sy n="61" d="100"/>
        </p:scale>
        <p:origin x="33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D85B240-865B-4C38-9F33-041FBD01B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8F06A4-D22D-4B63-B7FF-845BB0318F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8CCF-98D8-45D9-BDB3-E0A42DBA987C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5AE19A-1ED3-42CD-90D8-26419C2E3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1229E4-70FC-495E-9F8E-E7A769B3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077E-BBCB-4323-9096-40322CCCC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06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449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342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076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908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838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988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275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722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59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70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243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6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381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057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407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185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1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90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5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05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687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2247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28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04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10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8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3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16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06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20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2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91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36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8-10-2019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2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keepsmilingenglish.com/2015/07/confusing-verbs-14-7-verbs-followed-by-infinitive-and-ing-form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Rechthoek 5"/>
          <p:cNvSpPr/>
          <p:nvPr/>
        </p:nvSpPr>
        <p:spPr>
          <a:xfrm>
            <a:off x="4318256" y="4782208"/>
            <a:ext cx="1944414" cy="483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What Does The Gross Profit Margin Tell You? - The Stock Dor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44" y="1059028"/>
            <a:ext cx="6508973" cy="585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916465" y="606108"/>
            <a:ext cx="1105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te volgen producten – </a:t>
            </a:r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weten precies de inkoopprijs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66" y="1338399"/>
            <a:ext cx="10416567" cy="232042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466" y="4250200"/>
            <a:ext cx="7538936" cy="23936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295" y="3658821"/>
            <a:ext cx="3419833" cy="7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" y="606108"/>
            <a:ext cx="120955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7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7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niet te volgen producten – we weten geen specifieke inkoopprijs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42709" y="1707632"/>
            <a:ext cx="542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Hulpschema om IWO te bepalen: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91251" y="2754774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Beginvoorraad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891250" y="3216439"/>
            <a:ext cx="289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Inkopen (excl. btw)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891250" y="3678104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Beschikbare voorraad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891250" y="4139769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Eindvoorraad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891250" y="4604911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972273" y="367810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72273" y="460143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813296" y="321643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  <p:sp>
        <p:nvSpPr>
          <p:cNvPr id="18" name="Tekstvak 17"/>
          <p:cNvSpPr txBox="1"/>
          <p:nvPr/>
        </p:nvSpPr>
        <p:spPr>
          <a:xfrm>
            <a:off x="6813295" y="413976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0481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4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" y="606108"/>
            <a:ext cx="120955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7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7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niet te volgen producten – we weten geen specifieke inkoopprijs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91251" y="4004838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Beginvoorraad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891250" y="4466503"/>
            <a:ext cx="289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Inkopen (excl. btw)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891250" y="4928168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Beschikbare voorraad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891250" y="5389833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Eindvoorraad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891250" y="5854975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972273" y="4928168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72273" y="5851498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813296" y="446650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  <p:sp>
        <p:nvSpPr>
          <p:cNvPr id="18" name="Tekstvak 17"/>
          <p:cNvSpPr txBox="1"/>
          <p:nvPr/>
        </p:nvSpPr>
        <p:spPr>
          <a:xfrm>
            <a:off x="6813295" y="538983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-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04" y="1611408"/>
            <a:ext cx="9915085" cy="1931766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4382613" y="4004837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    78.000</a:t>
            </a:r>
            <a:endParaRPr lang="nl-NL" sz="2400" dirty="0"/>
          </a:p>
        </p:txBody>
      </p:sp>
      <p:sp>
        <p:nvSpPr>
          <p:cNvPr id="19" name="Tekstvak 18"/>
          <p:cNvSpPr txBox="1"/>
          <p:nvPr/>
        </p:nvSpPr>
        <p:spPr>
          <a:xfrm>
            <a:off x="4365252" y="4469980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€ 1.325.000</a:t>
            </a:r>
            <a:endParaRPr lang="nl-NL" sz="2400" dirty="0"/>
          </a:p>
        </p:txBody>
      </p:sp>
      <p:sp>
        <p:nvSpPr>
          <p:cNvPr id="20" name="Tekstvak 19"/>
          <p:cNvSpPr txBox="1"/>
          <p:nvPr/>
        </p:nvSpPr>
        <p:spPr>
          <a:xfrm>
            <a:off x="4365252" y="5393308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   113.000</a:t>
            </a:r>
            <a:endParaRPr lang="nl-NL" sz="2400" dirty="0"/>
          </a:p>
        </p:txBody>
      </p:sp>
      <p:sp>
        <p:nvSpPr>
          <p:cNvPr id="21" name="Tekstvak 20"/>
          <p:cNvSpPr txBox="1"/>
          <p:nvPr/>
        </p:nvSpPr>
        <p:spPr>
          <a:xfrm>
            <a:off x="4365252" y="4931644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€ 1.403.000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4365252" y="5854974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€ 1.290.000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0227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378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Vanuit de brutowinst</a:t>
            </a:r>
          </a:p>
        </p:txBody>
      </p:sp>
      <p:sp>
        <p:nvSpPr>
          <p:cNvPr id="16" name="Stroomdiagram: Magnetische schijf 15"/>
          <p:cNvSpPr/>
          <p:nvPr/>
        </p:nvSpPr>
        <p:spPr>
          <a:xfrm>
            <a:off x="689294" y="4395281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853611" y="488213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Brutowinst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691372" y="3680309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780318" y="4055100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Inkoopwaarde omzet (IWO)</a:t>
            </a:r>
            <a:endParaRPr lang="nl-NL" dirty="0"/>
          </a:p>
        </p:txBody>
      </p:sp>
      <p:sp>
        <p:nvSpPr>
          <p:cNvPr id="22" name="Stroomdiagram: Magnetische schijf 21"/>
          <p:cNvSpPr/>
          <p:nvPr/>
        </p:nvSpPr>
        <p:spPr>
          <a:xfrm>
            <a:off x="693450" y="2916966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903762" y="3290130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Verkopen/Omzet</a:t>
            </a:r>
            <a:endParaRPr lang="nl-NL" sz="2000" dirty="0"/>
          </a:p>
        </p:txBody>
      </p:sp>
      <p:sp>
        <p:nvSpPr>
          <p:cNvPr id="24" name="Stroomdiagram: Magnetische schijf 23"/>
          <p:cNvSpPr/>
          <p:nvPr/>
        </p:nvSpPr>
        <p:spPr>
          <a:xfrm>
            <a:off x="3492197" y="4401377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694937" y="489208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60%</a:t>
            </a:r>
          </a:p>
        </p:txBody>
      </p:sp>
      <p:sp>
        <p:nvSpPr>
          <p:cNvPr id="26" name="Stroomdiagram: Magnetische schijf 25"/>
          <p:cNvSpPr/>
          <p:nvPr/>
        </p:nvSpPr>
        <p:spPr>
          <a:xfrm>
            <a:off x="3494275" y="3686405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3583220" y="4235613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40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28" name="Stroomdiagram: Magnetische schijf 27"/>
          <p:cNvSpPr/>
          <p:nvPr/>
        </p:nvSpPr>
        <p:spPr>
          <a:xfrm>
            <a:off x="3496353" y="2923062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697520" y="3442311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0" name="Pijl-omlaag 29"/>
          <p:cNvSpPr/>
          <p:nvPr/>
        </p:nvSpPr>
        <p:spPr>
          <a:xfrm>
            <a:off x="2885936" y="3175885"/>
            <a:ext cx="171260" cy="201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1509679" y="5833986"/>
            <a:ext cx="3602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 smtClean="0"/>
              <a:t>Alles exclusief BTW</a:t>
            </a:r>
            <a:endParaRPr lang="nl-NL" sz="2800" b="1" u="sng" dirty="0"/>
          </a:p>
        </p:txBody>
      </p:sp>
      <p:sp>
        <p:nvSpPr>
          <p:cNvPr id="31" name="Stroomdiagram: Magnetische schijf 30"/>
          <p:cNvSpPr/>
          <p:nvPr/>
        </p:nvSpPr>
        <p:spPr>
          <a:xfrm>
            <a:off x="6118619" y="4389185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6282936" y="4876042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Brutowinst</a:t>
            </a:r>
            <a:endParaRPr lang="nl-NL" sz="2000" dirty="0"/>
          </a:p>
        </p:txBody>
      </p:sp>
      <p:sp>
        <p:nvSpPr>
          <p:cNvPr id="33" name="Stroomdiagram: Magnetische schijf 32"/>
          <p:cNvSpPr/>
          <p:nvPr/>
        </p:nvSpPr>
        <p:spPr>
          <a:xfrm>
            <a:off x="6120697" y="3674213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6209643" y="4049004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Inkoopwaarde omzet (IWO)</a:t>
            </a:r>
            <a:endParaRPr lang="nl-NL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6122775" y="2910870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333087" y="3284034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Verkopen/Omzet</a:t>
            </a:r>
            <a:endParaRPr lang="nl-NL" sz="2000" dirty="0"/>
          </a:p>
        </p:txBody>
      </p:sp>
      <p:sp>
        <p:nvSpPr>
          <p:cNvPr id="37" name="Stroomdiagram: Magnetische schijf 36"/>
          <p:cNvSpPr/>
          <p:nvPr/>
        </p:nvSpPr>
        <p:spPr>
          <a:xfrm>
            <a:off x="9142235" y="4395281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9344975" y="4885991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60%</a:t>
            </a:r>
          </a:p>
        </p:txBody>
      </p:sp>
      <p:sp>
        <p:nvSpPr>
          <p:cNvPr id="39" name="Stroomdiagram: Magnetische schijf 38"/>
          <p:cNvSpPr/>
          <p:nvPr/>
        </p:nvSpPr>
        <p:spPr>
          <a:xfrm>
            <a:off x="9144313" y="3680309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9233258" y="4229517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40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41" name="Stroomdiagram: Magnetische schijf 40"/>
          <p:cNvSpPr/>
          <p:nvPr/>
        </p:nvSpPr>
        <p:spPr>
          <a:xfrm>
            <a:off x="9146391" y="2916966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9347558" y="3436215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3" name="Pijl-omlaag 42"/>
          <p:cNvSpPr/>
          <p:nvPr/>
        </p:nvSpPr>
        <p:spPr>
          <a:xfrm flipH="1">
            <a:off x="8376745" y="1582729"/>
            <a:ext cx="240104" cy="3603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Stroomdiagram: Magnetische schijf 47"/>
          <p:cNvSpPr/>
          <p:nvPr/>
        </p:nvSpPr>
        <p:spPr>
          <a:xfrm>
            <a:off x="6126931" y="2198152"/>
            <a:ext cx="1844594" cy="1088136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6630063" y="2763097"/>
            <a:ext cx="112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BTW</a:t>
            </a:r>
            <a:endParaRPr lang="nl-NL" dirty="0"/>
          </a:p>
        </p:txBody>
      </p:sp>
      <p:sp>
        <p:nvSpPr>
          <p:cNvPr id="50" name="Stroomdiagram: Magnetische schijf 49"/>
          <p:cNvSpPr/>
          <p:nvPr/>
        </p:nvSpPr>
        <p:spPr>
          <a:xfrm>
            <a:off x="6129009" y="1434809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ekstvak 50"/>
          <p:cNvSpPr txBox="1"/>
          <p:nvPr/>
        </p:nvSpPr>
        <p:spPr>
          <a:xfrm>
            <a:off x="6339321" y="1807973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Omzet Incl. btw</a:t>
            </a:r>
            <a:endParaRPr lang="nl-NL" sz="2000" dirty="0"/>
          </a:p>
        </p:txBody>
      </p:sp>
      <p:sp>
        <p:nvSpPr>
          <p:cNvPr id="52" name="Stroomdiagram: Magnetische schijf 51"/>
          <p:cNvSpPr/>
          <p:nvPr/>
        </p:nvSpPr>
        <p:spPr>
          <a:xfrm>
            <a:off x="9140157" y="2214989"/>
            <a:ext cx="1844594" cy="1088136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ekstvak 52"/>
          <p:cNvSpPr txBox="1"/>
          <p:nvPr/>
        </p:nvSpPr>
        <p:spPr>
          <a:xfrm>
            <a:off x="9229102" y="2764197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21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54" name="Stroomdiagram: Magnetische schijf 53"/>
          <p:cNvSpPr/>
          <p:nvPr/>
        </p:nvSpPr>
        <p:spPr>
          <a:xfrm>
            <a:off x="9142235" y="1451646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/>
          <p:cNvSpPr txBox="1"/>
          <p:nvPr/>
        </p:nvSpPr>
        <p:spPr>
          <a:xfrm>
            <a:off x="9343402" y="1970895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241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2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378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Vanuit de brutowinst</a:t>
            </a:r>
            <a:endParaRPr lang="nl-NL" sz="28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54" y="1657679"/>
            <a:ext cx="9696450" cy="704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54" y="2456793"/>
            <a:ext cx="5619750" cy="304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888" y="3316671"/>
            <a:ext cx="2481506" cy="190697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7029" y="4833116"/>
            <a:ext cx="2114550" cy="3905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6020" y="4648201"/>
            <a:ext cx="2400300" cy="2857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5695" y="3715244"/>
            <a:ext cx="2190750" cy="3524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17888" y="3235380"/>
            <a:ext cx="2038350" cy="4191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98454" y="4103468"/>
            <a:ext cx="2171700" cy="33337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6904" y="3235380"/>
            <a:ext cx="3256530" cy="210387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90298" y="3194202"/>
            <a:ext cx="2817922" cy="222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224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endParaRPr lang="nl-NL" sz="28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453648"/>
            <a:ext cx="565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Kan je uitdrukken in:</a:t>
            </a:r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2124334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</a:t>
            </a:r>
            <a:endParaRPr lang="nl-NL" sz="28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Gebogen pijl-omhoog 15"/>
          <p:cNvSpPr/>
          <p:nvPr/>
        </p:nvSpPr>
        <p:spPr>
          <a:xfrm rot="5400000">
            <a:off x="5009147" y="277367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2971924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OPSLAG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797906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</a:t>
            </a:r>
            <a:endParaRPr lang="nl-NL" sz="28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Gebogen pijl-omhoog 19"/>
          <p:cNvSpPr/>
          <p:nvPr/>
        </p:nvSpPr>
        <p:spPr>
          <a:xfrm rot="5400000">
            <a:off x="5009147" y="457173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4791828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MARGE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00200" y="5725886"/>
            <a:ext cx="660762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Waar </a:t>
            </a:r>
            <a:r>
              <a:rPr lang="nl-NL" sz="2800" b="1" u="sng" dirty="0" smtClean="0"/>
              <a:t>van de </a:t>
            </a:r>
            <a:r>
              <a:rPr lang="nl-NL" sz="2800" b="1" dirty="0" smtClean="0"/>
              <a:t>voor staat is </a:t>
            </a:r>
            <a:r>
              <a:rPr lang="nl-NL" sz="2800" b="1" u="sng" dirty="0" smtClean="0"/>
              <a:t>altijd 100%</a:t>
            </a:r>
            <a:endParaRPr lang="nl-NL" sz="2800" b="1" u="sng" dirty="0"/>
          </a:p>
        </p:txBody>
      </p:sp>
    </p:spTree>
    <p:extLst>
      <p:ext uri="{BB962C8B-B14F-4D97-AF65-F5344CB8AC3E}">
        <p14:creationId xmlns:p14="http://schemas.microsoft.com/office/powerpoint/2010/main" val="228248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/>
      <p:bldP spid="2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770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Brutowinstmarge en brutowinstopslag</a:t>
            </a:r>
            <a:endParaRPr lang="nl-NL" sz="28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1215189"/>
            <a:ext cx="10604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Voorbeeld: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omzet van firma </a:t>
            </a:r>
            <a:r>
              <a:rPr lang="nl-NL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Patatjepinda</a:t>
            </a: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 € 337.500,--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brutowinst is 35% van de inkoopwaarde 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008993" y="3142593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</a:t>
            </a:r>
            <a:r>
              <a:rPr lang="nl-NL" sz="2400" dirty="0" smtClean="0"/>
              <a:t>mzet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08993" y="3604258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1008993" y="4065923"/>
            <a:ext cx="225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Brutowinst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3137337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€ 337.500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3137337" y="3604258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€ 250.000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3137337" y="406592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  87.500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4981903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135%</a:t>
            </a:r>
            <a:endParaRPr lang="nl-NL" sz="2400" dirty="0"/>
          </a:p>
        </p:txBody>
      </p:sp>
      <p:sp>
        <p:nvSpPr>
          <p:cNvPr id="28" name="Tekstvak 27"/>
          <p:cNvSpPr txBox="1"/>
          <p:nvPr/>
        </p:nvSpPr>
        <p:spPr>
          <a:xfrm>
            <a:off x="4981903" y="3604257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100%</a:t>
            </a:r>
            <a:endParaRPr lang="nl-NL" sz="2400" dirty="0"/>
          </a:p>
        </p:txBody>
      </p:sp>
      <p:sp>
        <p:nvSpPr>
          <p:cNvPr id="29" name="Tekstvak 28"/>
          <p:cNvSpPr txBox="1"/>
          <p:nvPr/>
        </p:nvSpPr>
        <p:spPr>
          <a:xfrm>
            <a:off x="4981904" y="4044144"/>
            <a:ext cx="922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35%</a:t>
            </a: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1008993" y="4044144"/>
            <a:ext cx="4895194" cy="21778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876800" y="3142593"/>
            <a:ext cx="0" cy="13849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5927835" y="3604257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-/-</a:t>
            </a:r>
            <a:endParaRPr lang="nl-NL" sz="2400" dirty="0"/>
          </a:p>
        </p:txBody>
      </p:sp>
      <p:sp>
        <p:nvSpPr>
          <p:cNvPr id="32" name="Ovaal 31"/>
          <p:cNvSpPr/>
          <p:nvPr/>
        </p:nvSpPr>
        <p:spPr>
          <a:xfrm>
            <a:off x="4876800" y="1534510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387366" y="1855833"/>
            <a:ext cx="2180896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3426373" y="1883204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28" grpId="0"/>
      <p:bldP spid="29" grpId="0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770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Brutowinstmarge en brutowinstopslag</a:t>
            </a:r>
            <a:endParaRPr lang="nl-NL" sz="28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1215189"/>
            <a:ext cx="10604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Voorbeeld: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omzet van firma </a:t>
            </a:r>
            <a:r>
              <a:rPr lang="nl-NL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Patatjepinda</a:t>
            </a: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 € 337.500,--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brutowinst is 35% van de omzet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008993" y="3142593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</a:t>
            </a:r>
            <a:r>
              <a:rPr lang="nl-NL" sz="2400" dirty="0" smtClean="0"/>
              <a:t>mzet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08993" y="3604258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1008993" y="4065923"/>
            <a:ext cx="225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Brutowinst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3137337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€ 337.500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3137337" y="3604258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€ 219.375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3137337" y="406592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€ 118.125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4981903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100%</a:t>
            </a:r>
            <a:endParaRPr lang="nl-NL" sz="2400" dirty="0"/>
          </a:p>
        </p:txBody>
      </p:sp>
      <p:sp>
        <p:nvSpPr>
          <p:cNvPr id="28" name="Tekstvak 27"/>
          <p:cNvSpPr txBox="1"/>
          <p:nvPr/>
        </p:nvSpPr>
        <p:spPr>
          <a:xfrm>
            <a:off x="4981903" y="3604257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65%</a:t>
            </a:r>
            <a:endParaRPr lang="nl-NL" sz="2400" dirty="0"/>
          </a:p>
        </p:txBody>
      </p:sp>
      <p:sp>
        <p:nvSpPr>
          <p:cNvPr id="29" name="Tekstvak 28"/>
          <p:cNvSpPr txBox="1"/>
          <p:nvPr/>
        </p:nvSpPr>
        <p:spPr>
          <a:xfrm>
            <a:off x="4981904" y="4044144"/>
            <a:ext cx="922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35%</a:t>
            </a: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1008993" y="4044144"/>
            <a:ext cx="4895194" cy="21778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876800" y="3142593"/>
            <a:ext cx="0" cy="13849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5927835" y="3604257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-/-</a:t>
            </a:r>
            <a:endParaRPr lang="nl-NL" sz="2400" dirty="0"/>
          </a:p>
        </p:txBody>
      </p:sp>
      <p:sp>
        <p:nvSpPr>
          <p:cNvPr id="32" name="Ovaal 31"/>
          <p:cNvSpPr/>
          <p:nvPr/>
        </p:nvSpPr>
        <p:spPr>
          <a:xfrm>
            <a:off x="4876800" y="1534510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387366" y="1855833"/>
            <a:ext cx="2180896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3426373" y="1883204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82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28" grpId="0"/>
      <p:bldP spid="29" grpId="0"/>
      <p:bldP spid="32" grpId="0" animBg="1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90246" y="3047125"/>
            <a:ext cx="62751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11-10-19</a:t>
            </a:r>
            <a:endParaRPr lang="nl-NL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Opgave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73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t/m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82</a:t>
            </a: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 </a:t>
            </a: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62 </a:t>
            </a:r>
            <a:r>
              <a:rPr lang="nl-NL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tm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72</a:t>
            </a:r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7" name="Afbeelding 6" descr="Philippine Civil Engineering Review Tips and Guides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038" y="609601"/>
            <a:ext cx="3817496" cy="58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4 Everyday Tips to Help You Practice Your English | Grammarl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774" y="1202723"/>
            <a:ext cx="5873872" cy="309151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2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ED7B4-628A-4A24-9FC3-C2104176B8A4}"/>
              </a:ext>
            </a:extLst>
          </p:cNvPr>
          <p:cNvSpPr txBox="1"/>
          <p:nvPr/>
        </p:nvSpPr>
        <p:spPr>
          <a:xfrm>
            <a:off x="782501" y="1999348"/>
            <a:ext cx="66180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Vandaag hebben we het gehad over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 6 </a:t>
            </a:r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IWO 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 Brutowinstmarge </a:t>
            </a:r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 brutowinstopslag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Volgende les </a:t>
            </a: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1.7 Brutowinstpercentages berekenen</a:t>
            </a:r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zijn de opgaven. Alles via classroom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</p:spTree>
    <p:extLst>
      <p:ext uri="{BB962C8B-B14F-4D97-AF65-F5344CB8AC3E}">
        <p14:creationId xmlns:p14="http://schemas.microsoft.com/office/powerpoint/2010/main" val="35597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E163C6D-54BD-4DDC-82F2-5CE59E9FDAAF}"/>
              </a:ext>
            </a:extLst>
          </p:cNvPr>
          <p:cNvSpPr/>
          <p:nvPr/>
        </p:nvSpPr>
        <p:spPr>
          <a:xfrm>
            <a:off x="787457" y="1965881"/>
            <a:ext cx="8072764" cy="25545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Terugblik 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</a:t>
            </a: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behandelen - </a:t>
            </a:r>
            <a:r>
              <a:rPr lang="nl-NL" sz="3200" dirty="0" err="1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not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 descr="Afbeelding met binnen, zitten, zwart, scherm&#10;&#10;Automatisch gegenereerde beschrijving">
            <a:extLst>
              <a:ext uri="{FF2B5EF4-FFF2-40B4-BE49-F238E27FC236}">
                <a16:creationId xmlns:a16="http://schemas.microsoft.com/office/drawing/2014/main" id="{7796F18D-0C7E-8D4F-8C52-A464559E672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rot="10084242">
            <a:off x="6727416" y="3071349"/>
            <a:ext cx="3667895" cy="295549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DA11AD8-1E93-254E-A62D-E4F772496B78}"/>
              </a:ext>
            </a:extLst>
          </p:cNvPr>
          <p:cNvSpPr txBox="1"/>
          <p:nvPr/>
        </p:nvSpPr>
        <p:spPr>
          <a:xfrm>
            <a:off x="267354" y="6627162"/>
            <a:ext cx="4838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4" tooltip="http://keepsmilingenglish.com/2015/07/confusing-verbs-14-7-verbs-followed-by-infinitive-and-ing-forms/"/>
              </a:rPr>
              <a:t>Deze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5" tooltip="https://creativecommons.org/licenses/by-nc/3.0/"/>
              </a:rPr>
              <a:t>CC BY-NC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5754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394475"/>
            <a:ext cx="941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= Opbrengst van de verkopen</a:t>
            </a:r>
            <a:endParaRPr lang="nl-NL" sz="28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955291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Berekenen omzet = Afzet(q) x prijs per stuk (p)</a:t>
            </a:r>
            <a:endParaRPr lang="nl-NL" sz="2800" dirty="0"/>
          </a:p>
        </p:txBody>
      </p:sp>
      <p:sp>
        <p:nvSpPr>
          <p:cNvPr id="15" name="Rechthoek 14"/>
          <p:cNvSpPr/>
          <p:nvPr/>
        </p:nvSpPr>
        <p:spPr>
          <a:xfrm>
            <a:off x="5864772" y="1973758"/>
            <a:ext cx="2806262" cy="504753"/>
          </a:xfrm>
          <a:prstGeom prst="rect">
            <a:avLst/>
          </a:prstGeom>
          <a:solidFill>
            <a:srgbClr val="DF91DB">
              <a:alpha val="37000"/>
            </a:srgbClr>
          </a:solidFill>
          <a:ln>
            <a:solidFill>
              <a:srgbClr val="DF9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2811884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zonder korting = </a:t>
            </a:r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verkoopprijs</a:t>
            </a:r>
            <a:endParaRPr lang="nl-NL" sz="2800" u="sng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3342639"/>
            <a:ext cx="4878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met korting =</a:t>
            </a:r>
            <a:endParaRPr lang="nl-NL" sz="2800" dirty="0"/>
          </a:p>
        </p:txBody>
      </p:sp>
      <p:sp>
        <p:nvSpPr>
          <p:cNvPr id="19" name="Tekstvak 18"/>
          <p:cNvSpPr txBox="1"/>
          <p:nvPr/>
        </p:nvSpPr>
        <p:spPr>
          <a:xfrm>
            <a:off x="5496909" y="3322646"/>
            <a:ext cx="317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u="sng" dirty="0"/>
          </a:p>
        </p:txBody>
      </p:sp>
      <p:sp>
        <p:nvSpPr>
          <p:cNvPr id="20" name="Tekstvak 19"/>
          <p:cNvSpPr txBox="1"/>
          <p:nvPr/>
        </p:nvSpPr>
        <p:spPr>
          <a:xfrm>
            <a:off x="698937" y="5488341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2" name="Tekstvak 21"/>
          <p:cNvSpPr txBox="1"/>
          <p:nvPr/>
        </p:nvSpPr>
        <p:spPr>
          <a:xfrm>
            <a:off x="698936" y="4631748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3" name="Vermenigvuldigen 22"/>
          <p:cNvSpPr/>
          <p:nvPr/>
        </p:nvSpPr>
        <p:spPr>
          <a:xfrm>
            <a:off x="2458160" y="4631748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ermenigvuldigen 23"/>
          <p:cNvSpPr/>
          <p:nvPr/>
        </p:nvSpPr>
        <p:spPr>
          <a:xfrm>
            <a:off x="2479811" y="5475533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225416" y="5475533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7" name="Tekstvak 26"/>
          <p:cNvSpPr txBox="1"/>
          <p:nvPr/>
        </p:nvSpPr>
        <p:spPr>
          <a:xfrm>
            <a:off x="3225416" y="4618940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8" name="Gelijk 27"/>
          <p:cNvSpPr/>
          <p:nvPr/>
        </p:nvSpPr>
        <p:spPr>
          <a:xfrm>
            <a:off x="6505899" y="4610727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9" name="Gelijk 28"/>
          <p:cNvSpPr/>
          <p:nvPr/>
        </p:nvSpPr>
        <p:spPr>
          <a:xfrm>
            <a:off x="6505899" y="5488341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7328210" y="4610727"/>
            <a:ext cx="130078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Bruto-</a:t>
            </a:r>
            <a:endParaRPr lang="nl-NL" sz="2800" dirty="0"/>
          </a:p>
        </p:txBody>
      </p:sp>
      <p:sp>
        <p:nvSpPr>
          <p:cNvPr id="34" name="Tekstvak 33"/>
          <p:cNvSpPr txBox="1"/>
          <p:nvPr/>
        </p:nvSpPr>
        <p:spPr>
          <a:xfrm>
            <a:off x="7304053" y="5475533"/>
            <a:ext cx="1261875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Netto-</a:t>
            </a:r>
            <a:endParaRPr lang="nl-NL" sz="2800" dirty="0"/>
          </a:p>
        </p:txBody>
      </p:sp>
      <p:sp>
        <p:nvSpPr>
          <p:cNvPr id="31" name="Tekstvak 30"/>
          <p:cNvSpPr txBox="1"/>
          <p:nvPr/>
        </p:nvSpPr>
        <p:spPr>
          <a:xfrm>
            <a:off x="8409526" y="4610727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  <p:sp>
        <p:nvSpPr>
          <p:cNvPr id="32" name="Tekstvak 31"/>
          <p:cNvSpPr txBox="1"/>
          <p:nvPr/>
        </p:nvSpPr>
        <p:spPr>
          <a:xfrm>
            <a:off x="8409526" y="5475533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421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39343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verkoopprijs</a:t>
            </a:r>
            <a:endParaRPr lang="nl-NL" sz="2800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538828" y="4067828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27774" y="4442619"/>
            <a:ext cx="16459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Nettoverkoopprijs</a:t>
            </a:r>
            <a:endParaRPr lang="nl-NL" dirty="0"/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36705" y="335448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701022" y="384134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536685" y="2676352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536685" y="301780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 smtClean="0"/>
              <a:t>Brutoverkoop</a:t>
            </a:r>
            <a:r>
              <a:rPr lang="nl-NL" sz="2000" dirty="0" smtClean="0"/>
              <a:t>-prijs</a:t>
            </a:r>
            <a:endParaRPr lang="nl-NL" sz="2000" dirty="0"/>
          </a:p>
        </p:txBody>
      </p:sp>
      <p:sp>
        <p:nvSpPr>
          <p:cNvPr id="41" name="Pijl-omhoog 40"/>
          <p:cNvSpPr/>
          <p:nvPr/>
        </p:nvSpPr>
        <p:spPr>
          <a:xfrm rot="10800000">
            <a:off x="2511402" y="2724674"/>
            <a:ext cx="228600" cy="2368773"/>
          </a:xfrm>
          <a:prstGeom prst="upArrow">
            <a:avLst/>
          </a:prstGeom>
          <a:solidFill>
            <a:srgbClr val="7030A0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3015706" y="4066146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3095087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44" name="Stroomdiagram: Magnetische schijf 43"/>
          <p:cNvSpPr/>
          <p:nvPr/>
        </p:nvSpPr>
        <p:spPr>
          <a:xfrm>
            <a:off x="3015669" y="336499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3209386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3013563" y="2674670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3032478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671692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omzet</a:t>
            </a:r>
            <a:endParaRPr lang="nl-NL" sz="2800" dirty="0"/>
          </a:p>
        </p:txBody>
      </p:sp>
      <p:sp>
        <p:nvSpPr>
          <p:cNvPr id="49" name="Stroomdiagram: Magnetische schijf 48"/>
          <p:cNvSpPr/>
          <p:nvPr/>
        </p:nvSpPr>
        <p:spPr>
          <a:xfrm>
            <a:off x="5736193" y="4071413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5806121" y="4558667"/>
            <a:ext cx="16459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Netto-omzet</a:t>
            </a:r>
            <a:endParaRPr lang="nl-NL" dirty="0"/>
          </a:p>
        </p:txBody>
      </p:sp>
      <p:sp>
        <p:nvSpPr>
          <p:cNvPr id="51" name="Stroomdiagram: Magnetische schijf 50"/>
          <p:cNvSpPr/>
          <p:nvPr/>
        </p:nvSpPr>
        <p:spPr>
          <a:xfrm>
            <a:off x="5734070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51"/>
          <p:cNvSpPr txBox="1"/>
          <p:nvPr/>
        </p:nvSpPr>
        <p:spPr>
          <a:xfrm>
            <a:off x="5898387" y="3844925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53" name="Stroomdiagram: Magnetische schijf 52"/>
          <p:cNvSpPr/>
          <p:nvPr/>
        </p:nvSpPr>
        <p:spPr>
          <a:xfrm>
            <a:off x="5734050" y="2679937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Tekstvak 53"/>
          <p:cNvSpPr txBox="1"/>
          <p:nvPr/>
        </p:nvSpPr>
        <p:spPr>
          <a:xfrm>
            <a:off x="5734050" y="3098509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Bruto-omzet</a:t>
            </a:r>
            <a:endParaRPr lang="nl-NL" sz="2000" dirty="0"/>
          </a:p>
        </p:txBody>
      </p:sp>
      <p:sp>
        <p:nvSpPr>
          <p:cNvPr id="55" name="Pijl-omhoog 54"/>
          <p:cNvSpPr/>
          <p:nvPr/>
        </p:nvSpPr>
        <p:spPr>
          <a:xfrm rot="10800000">
            <a:off x="7708767" y="2717749"/>
            <a:ext cx="228600" cy="2368773"/>
          </a:xfrm>
          <a:prstGeom prst="upArrow">
            <a:avLst/>
          </a:prstGeom>
          <a:solidFill>
            <a:srgbClr val="792D25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Stroomdiagram: Magnetische schijf 55"/>
          <p:cNvSpPr/>
          <p:nvPr/>
        </p:nvSpPr>
        <p:spPr>
          <a:xfrm>
            <a:off x="8213071" y="4059221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8292452" y="4572511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58" name="Stroomdiagram: Magnetische schijf 57"/>
          <p:cNvSpPr/>
          <p:nvPr/>
        </p:nvSpPr>
        <p:spPr>
          <a:xfrm>
            <a:off x="8213034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ekstvak 58"/>
          <p:cNvSpPr txBox="1"/>
          <p:nvPr/>
        </p:nvSpPr>
        <p:spPr>
          <a:xfrm>
            <a:off x="8406751" y="3832733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60" name="Stroomdiagram: Magnetische schijf 59"/>
          <p:cNvSpPr/>
          <p:nvPr/>
        </p:nvSpPr>
        <p:spPr>
          <a:xfrm>
            <a:off x="8210928" y="2667745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8229843" y="3145821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344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oomdiagram: Magnetische schijf 21"/>
          <p:cNvSpPr/>
          <p:nvPr/>
        </p:nvSpPr>
        <p:spPr>
          <a:xfrm>
            <a:off x="3272619" y="4219529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342547" y="4706783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Netto-omzet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5156976" y="5702359"/>
            <a:ext cx="1844594" cy="1088136"/>
          </a:xfrm>
          <a:prstGeom prst="flowChartMagneticDisk">
            <a:avLst/>
          </a:prstGeom>
          <a:solidFill>
            <a:srgbClr val="FBE5E1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5256313" y="6107927"/>
            <a:ext cx="164591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Omzet </a:t>
            </a:r>
            <a:r>
              <a:rPr lang="nl-NL" sz="2000" dirty="0" err="1" smtClean="0"/>
              <a:t>incl</a:t>
            </a:r>
            <a:r>
              <a:rPr lang="nl-NL" sz="2000" dirty="0" smtClean="0"/>
              <a:t> btw</a:t>
            </a:r>
            <a:endParaRPr lang="nl-NL" sz="2000" dirty="0"/>
          </a:p>
        </p:txBody>
      </p:sp>
      <p:sp>
        <p:nvSpPr>
          <p:cNvPr id="18" name="Stroomdiagram: Magnetische schijf 17"/>
          <p:cNvSpPr/>
          <p:nvPr/>
        </p:nvSpPr>
        <p:spPr>
          <a:xfrm>
            <a:off x="5154855" y="4971709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5224783" y="5458963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61335" y="619242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</a:t>
            </a:r>
            <a:endParaRPr 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29514" y="1281578"/>
            <a:ext cx="10632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Over de verkopen is elke onderneming verplicht om btw in rekening te brengen.</a:t>
            </a:r>
            <a:endParaRPr lang="nl-NL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861335" y="1869949"/>
            <a:ext cx="8192815" cy="523220"/>
          </a:xfrm>
          <a:prstGeom prst="rect">
            <a:avLst/>
          </a:prstGeom>
          <a:solidFill>
            <a:srgbClr val="F3AD9F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Netto-omzet + BTW = omzet inclusief btw </a:t>
            </a:r>
            <a:endParaRPr lang="nl-NL" sz="2800" dirty="0"/>
          </a:p>
        </p:txBody>
      </p:sp>
      <p:sp>
        <p:nvSpPr>
          <p:cNvPr id="14" name="Stroomdiagram: Magnetische schijf 13"/>
          <p:cNvSpPr/>
          <p:nvPr/>
        </p:nvSpPr>
        <p:spPr>
          <a:xfrm>
            <a:off x="3271525" y="3492261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435842" y="397911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16" name="Stroomdiagram: Magnetische schijf 15"/>
          <p:cNvSpPr/>
          <p:nvPr/>
        </p:nvSpPr>
        <p:spPr>
          <a:xfrm>
            <a:off x="3271505" y="2814130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271505" y="3232702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Bruto-omzet</a:t>
            </a:r>
            <a:endParaRPr lang="nl-NL" sz="2000" dirty="0"/>
          </a:p>
        </p:txBody>
      </p:sp>
      <p:sp>
        <p:nvSpPr>
          <p:cNvPr id="24" name="Stroomdiagram: Magnetische schijf 23"/>
          <p:cNvSpPr/>
          <p:nvPr/>
        </p:nvSpPr>
        <p:spPr>
          <a:xfrm>
            <a:off x="5152734" y="4276343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5222662" y="4763597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Netto-omzet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1892901" y="4644461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27" name="Tekstvak 26"/>
          <p:cNvSpPr txBox="1"/>
          <p:nvPr/>
        </p:nvSpPr>
        <p:spPr>
          <a:xfrm>
            <a:off x="2007200" y="3904683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28" name="Tekstvak 27"/>
          <p:cNvSpPr txBox="1"/>
          <p:nvPr/>
        </p:nvSpPr>
        <p:spPr>
          <a:xfrm>
            <a:off x="1830292" y="3217771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29" name="Tekstvak 28"/>
          <p:cNvSpPr txBox="1"/>
          <p:nvPr/>
        </p:nvSpPr>
        <p:spPr>
          <a:xfrm>
            <a:off x="6936388" y="6175830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109%/121%</a:t>
            </a:r>
            <a:endParaRPr lang="nl-NL" sz="2000" dirty="0"/>
          </a:p>
        </p:txBody>
      </p:sp>
      <p:sp>
        <p:nvSpPr>
          <p:cNvPr id="30" name="Tekstvak 29"/>
          <p:cNvSpPr txBox="1"/>
          <p:nvPr/>
        </p:nvSpPr>
        <p:spPr>
          <a:xfrm>
            <a:off x="6787935" y="5436052"/>
            <a:ext cx="1667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9%/21%</a:t>
            </a:r>
            <a:endParaRPr lang="nl-NL" sz="2000" dirty="0"/>
          </a:p>
        </p:txBody>
      </p:sp>
      <p:sp>
        <p:nvSpPr>
          <p:cNvPr id="31" name="Tekstvak 30"/>
          <p:cNvSpPr txBox="1"/>
          <p:nvPr/>
        </p:nvSpPr>
        <p:spPr>
          <a:xfrm>
            <a:off x="6526949" y="4749140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239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Leerdoelen: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1192405" y="1747100"/>
            <a:ext cx="6618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de les hebben we inzicht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IWO – Inkoop Waarde Omzet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Brutowinstmarge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Brutowinstopslag</a:t>
            </a:r>
            <a:endParaRPr lang="nl-NL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Afbeelding 1" descr="leerdoelen groen — Stockfoto © OutStyle #546158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7616">
            <a:off x="6031683" y="866775"/>
            <a:ext cx="4762440" cy="405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chuine rand 24"/>
          <p:cNvSpPr/>
          <p:nvPr/>
        </p:nvSpPr>
        <p:spPr>
          <a:xfrm>
            <a:off x="2505740" y="5647318"/>
            <a:ext cx="5039832" cy="1084520"/>
          </a:xfrm>
          <a:prstGeom prst="bevel">
            <a:avLst/>
          </a:prstGeom>
          <a:solidFill>
            <a:srgbClr val="F8CDC4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bijschrift 20"/>
          <p:cNvSpPr/>
          <p:nvPr/>
        </p:nvSpPr>
        <p:spPr>
          <a:xfrm>
            <a:off x="8207216" y="4086291"/>
            <a:ext cx="2573079" cy="1392865"/>
          </a:xfrm>
          <a:prstGeom prst="wedgeEllipseCallout">
            <a:avLst/>
          </a:prstGeom>
          <a:solidFill>
            <a:srgbClr val="F8CDC4"/>
          </a:solidFill>
          <a:ln>
            <a:solidFill>
              <a:srgbClr val="FBE5E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bijschrift 21"/>
          <p:cNvSpPr/>
          <p:nvPr/>
        </p:nvSpPr>
        <p:spPr>
          <a:xfrm>
            <a:off x="4442068" y="3372200"/>
            <a:ext cx="2573079" cy="1392865"/>
          </a:xfrm>
          <a:prstGeom prst="wedgeEllipseCallout">
            <a:avLst/>
          </a:prstGeom>
          <a:solidFill>
            <a:srgbClr val="F8CDC4"/>
          </a:solidFill>
          <a:ln>
            <a:solidFill>
              <a:srgbClr val="FBE5E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bijschrift 22"/>
          <p:cNvSpPr/>
          <p:nvPr/>
        </p:nvSpPr>
        <p:spPr>
          <a:xfrm>
            <a:off x="7766060" y="2297287"/>
            <a:ext cx="2573079" cy="1392865"/>
          </a:xfrm>
          <a:prstGeom prst="wedgeEllipseCallout">
            <a:avLst/>
          </a:prstGeom>
          <a:solidFill>
            <a:srgbClr val="F8CDC4"/>
          </a:solidFill>
          <a:ln>
            <a:solidFill>
              <a:srgbClr val="FBE5E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bijschrift 23"/>
          <p:cNvSpPr/>
          <p:nvPr/>
        </p:nvSpPr>
        <p:spPr>
          <a:xfrm>
            <a:off x="5364778" y="1429462"/>
            <a:ext cx="2573079" cy="1392865"/>
          </a:xfrm>
          <a:prstGeom prst="wedgeEllipseCallout">
            <a:avLst/>
          </a:prstGeom>
          <a:solidFill>
            <a:srgbClr val="F8CDC4"/>
          </a:solidFill>
          <a:ln>
            <a:solidFill>
              <a:srgbClr val="FBE5E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bijschrift 15"/>
          <p:cNvSpPr/>
          <p:nvPr/>
        </p:nvSpPr>
        <p:spPr>
          <a:xfrm>
            <a:off x="2182874" y="1923434"/>
            <a:ext cx="2573079" cy="1392865"/>
          </a:xfrm>
          <a:prstGeom prst="wedgeEllipseCallout">
            <a:avLst/>
          </a:prstGeom>
          <a:solidFill>
            <a:srgbClr val="F8CDC4"/>
          </a:solidFill>
          <a:ln>
            <a:solidFill>
              <a:srgbClr val="FBE5E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2679405" y="5896438"/>
            <a:ext cx="6618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Inkoopwaarde van de omzet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727905" y="2325950"/>
            <a:ext cx="148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Winst</a:t>
            </a:r>
            <a:endParaRPr lang="nl-NL" sz="3600" dirty="0"/>
          </a:p>
        </p:txBody>
      </p:sp>
      <p:sp>
        <p:nvSpPr>
          <p:cNvPr id="11" name="Tekstvak 10"/>
          <p:cNvSpPr txBox="1"/>
          <p:nvPr/>
        </p:nvSpPr>
        <p:spPr>
          <a:xfrm>
            <a:off x="8207216" y="2643294"/>
            <a:ext cx="211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Inkopen</a:t>
            </a:r>
            <a:endParaRPr lang="nl-NL" sz="3600" dirty="0"/>
          </a:p>
        </p:txBody>
      </p:sp>
      <p:sp>
        <p:nvSpPr>
          <p:cNvPr id="12" name="Tekstvak 11"/>
          <p:cNvSpPr txBox="1"/>
          <p:nvPr/>
        </p:nvSpPr>
        <p:spPr>
          <a:xfrm>
            <a:off x="4638220" y="3745468"/>
            <a:ext cx="2470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Kortingen</a:t>
            </a:r>
            <a:endParaRPr lang="nl-NL" sz="3600" dirty="0"/>
          </a:p>
        </p:txBody>
      </p:sp>
      <p:sp>
        <p:nvSpPr>
          <p:cNvPr id="13" name="Tekstvak 12"/>
          <p:cNvSpPr txBox="1"/>
          <p:nvPr/>
        </p:nvSpPr>
        <p:spPr>
          <a:xfrm>
            <a:off x="6052351" y="1802730"/>
            <a:ext cx="171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Omzet</a:t>
            </a:r>
            <a:endParaRPr lang="nl-NL" sz="3600" dirty="0"/>
          </a:p>
        </p:txBody>
      </p:sp>
      <p:sp>
        <p:nvSpPr>
          <p:cNvPr id="14" name="Tekstvak 13"/>
          <p:cNvSpPr txBox="1"/>
          <p:nvPr/>
        </p:nvSpPr>
        <p:spPr>
          <a:xfrm>
            <a:off x="8944406" y="4586032"/>
            <a:ext cx="171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BTW</a:t>
            </a:r>
            <a:endParaRPr lang="nl-NL" sz="3600" dirty="0"/>
          </a:p>
        </p:txBody>
      </p:sp>
      <p:sp>
        <p:nvSpPr>
          <p:cNvPr id="27" name="Rechthoek 26"/>
          <p:cNvSpPr/>
          <p:nvPr/>
        </p:nvSpPr>
        <p:spPr>
          <a:xfrm>
            <a:off x="906618" y="458812"/>
            <a:ext cx="1071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The story of COMCALC </a:t>
            </a:r>
            <a:r>
              <a:rPr lang="nl-NL" sz="54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so</a:t>
            </a:r>
            <a:r>
              <a:rPr lang="nl-NL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far……</a:t>
            </a:r>
            <a:endParaRPr lang="nl-NL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296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  <p:bldP spid="22" grpId="0" animBg="1"/>
      <p:bldP spid="23" grpId="0" animBg="1"/>
      <p:bldP spid="24" grpId="0" animBg="1"/>
      <p:bldP spid="16" grpId="0" animBg="1"/>
      <p:bldP spid="6" grpId="0"/>
      <p:bldP spid="10" grpId="0"/>
      <p:bldP spid="11" grpId="0"/>
      <p:bldP spid="12" grpId="0"/>
      <p:bldP spid="13" grpId="0"/>
      <p:bldP spid="1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-121339" y="-72517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2" name="Ovaal 21"/>
          <p:cNvSpPr/>
          <p:nvPr/>
        </p:nvSpPr>
        <p:spPr>
          <a:xfrm>
            <a:off x="861849" y="1229720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714700" y="1341156"/>
            <a:ext cx="1471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Aantal verkochte producten</a:t>
            </a:r>
            <a:endParaRPr lang="nl-NL" dirty="0"/>
          </a:p>
        </p:txBody>
      </p:sp>
      <p:sp>
        <p:nvSpPr>
          <p:cNvPr id="27" name="Ovaal 26"/>
          <p:cNvSpPr/>
          <p:nvPr/>
        </p:nvSpPr>
        <p:spPr>
          <a:xfrm>
            <a:off x="3145617" y="1234471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3030003" y="1484406"/>
            <a:ext cx="1471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Verkoop prijs</a:t>
            </a:r>
            <a:endParaRPr lang="nl-NL" dirty="0"/>
          </a:p>
        </p:txBody>
      </p:sp>
      <p:sp>
        <p:nvSpPr>
          <p:cNvPr id="29" name="Vermenigvuldigen 28"/>
          <p:cNvSpPr/>
          <p:nvPr/>
        </p:nvSpPr>
        <p:spPr>
          <a:xfrm>
            <a:off x="2186153" y="1389813"/>
            <a:ext cx="825063" cy="874673"/>
          </a:xfrm>
          <a:prstGeom prst="mathMultiply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0" name="Gelijk 29"/>
          <p:cNvSpPr/>
          <p:nvPr/>
        </p:nvSpPr>
        <p:spPr>
          <a:xfrm>
            <a:off x="4501451" y="1481968"/>
            <a:ext cx="1103586" cy="756744"/>
          </a:xfrm>
          <a:prstGeom prst="mathEqual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Ovaal 30"/>
          <p:cNvSpPr/>
          <p:nvPr/>
        </p:nvSpPr>
        <p:spPr>
          <a:xfrm>
            <a:off x="5746926" y="1229720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5600574" y="1652477"/>
            <a:ext cx="14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Omzet</a:t>
            </a:r>
            <a:endParaRPr lang="nl-NL" dirty="0"/>
          </a:p>
        </p:txBody>
      </p:sp>
      <p:sp>
        <p:nvSpPr>
          <p:cNvPr id="33" name="Ovaal 32"/>
          <p:cNvSpPr/>
          <p:nvPr/>
        </p:nvSpPr>
        <p:spPr>
          <a:xfrm>
            <a:off x="861849" y="3308569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712073" y="3743192"/>
            <a:ext cx="14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Omzet</a:t>
            </a:r>
            <a:endParaRPr lang="nl-NL" dirty="0"/>
          </a:p>
        </p:txBody>
      </p:sp>
      <p:sp>
        <p:nvSpPr>
          <p:cNvPr id="36" name="Ovaal 35"/>
          <p:cNvSpPr/>
          <p:nvPr/>
        </p:nvSpPr>
        <p:spPr>
          <a:xfrm>
            <a:off x="3210919" y="3308569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3095305" y="3361748"/>
            <a:ext cx="1471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IWO </a:t>
            </a:r>
            <a:r>
              <a:rPr lang="nl-NL" dirty="0" err="1" smtClean="0"/>
              <a:t>inkoopwaar-de</a:t>
            </a:r>
            <a:r>
              <a:rPr lang="nl-NL" dirty="0" smtClean="0"/>
              <a:t> van de omzet</a:t>
            </a:r>
            <a:endParaRPr lang="nl-NL" dirty="0"/>
          </a:p>
        </p:txBody>
      </p:sp>
      <p:sp>
        <p:nvSpPr>
          <p:cNvPr id="39" name="Ovaal 38"/>
          <p:cNvSpPr/>
          <p:nvPr/>
        </p:nvSpPr>
        <p:spPr>
          <a:xfrm>
            <a:off x="843452" y="5248791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739722" y="5694741"/>
            <a:ext cx="14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Brutowinst</a:t>
            </a:r>
            <a:endParaRPr lang="nl-NL" dirty="0"/>
          </a:p>
        </p:txBody>
      </p:sp>
      <p:sp>
        <p:nvSpPr>
          <p:cNvPr id="41" name="Ovaal 40"/>
          <p:cNvSpPr/>
          <p:nvPr/>
        </p:nvSpPr>
        <p:spPr>
          <a:xfrm>
            <a:off x="3183529" y="5282620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3067915" y="5740732"/>
            <a:ext cx="14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IWO</a:t>
            </a:r>
            <a:endParaRPr lang="nl-NL" dirty="0"/>
          </a:p>
        </p:txBody>
      </p:sp>
      <p:sp>
        <p:nvSpPr>
          <p:cNvPr id="44" name="Gelijk 43"/>
          <p:cNvSpPr/>
          <p:nvPr/>
        </p:nvSpPr>
        <p:spPr>
          <a:xfrm>
            <a:off x="4496988" y="5578542"/>
            <a:ext cx="1103586" cy="756744"/>
          </a:xfrm>
          <a:prstGeom prst="mathEqual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5" name="Ovaal 44"/>
          <p:cNvSpPr/>
          <p:nvPr/>
        </p:nvSpPr>
        <p:spPr>
          <a:xfrm>
            <a:off x="5731647" y="3324046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Tekstvak 45"/>
          <p:cNvSpPr txBox="1"/>
          <p:nvPr/>
        </p:nvSpPr>
        <p:spPr>
          <a:xfrm>
            <a:off x="5624565" y="3789926"/>
            <a:ext cx="14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Brutowinst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911" y="92786"/>
            <a:ext cx="4504271" cy="6426093"/>
          </a:xfrm>
          <a:prstGeom prst="rect">
            <a:avLst/>
          </a:prstGeom>
        </p:spPr>
      </p:pic>
      <p:pic>
        <p:nvPicPr>
          <p:cNvPr id="7" name="Afbeelding 6" descr="Search Loop Svg Png Icon Free Download (#524293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2942">
            <a:off x="4433864" y="134104"/>
            <a:ext cx="6844033" cy="6858000"/>
          </a:xfrm>
          <a:prstGeom prst="rect">
            <a:avLst/>
          </a:prstGeom>
        </p:spPr>
      </p:pic>
      <p:sp>
        <p:nvSpPr>
          <p:cNvPr id="47" name="Min 46"/>
          <p:cNvSpPr/>
          <p:nvPr/>
        </p:nvSpPr>
        <p:spPr>
          <a:xfrm>
            <a:off x="2127617" y="3432101"/>
            <a:ext cx="966959" cy="991514"/>
          </a:xfrm>
          <a:prstGeom prst="mathMin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8" name="Gelijk 47"/>
          <p:cNvSpPr/>
          <p:nvPr/>
        </p:nvSpPr>
        <p:spPr>
          <a:xfrm>
            <a:off x="4499719" y="3563104"/>
            <a:ext cx="1103586" cy="756744"/>
          </a:xfrm>
          <a:prstGeom prst="mathEqual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2251056" y="5494814"/>
            <a:ext cx="804976" cy="869563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9" name="Ovaal 48"/>
          <p:cNvSpPr/>
          <p:nvPr/>
        </p:nvSpPr>
        <p:spPr>
          <a:xfrm>
            <a:off x="5735566" y="5316724"/>
            <a:ext cx="1240221" cy="12612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5589214" y="5766777"/>
            <a:ext cx="1471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Omzet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645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7" grpId="0" animBg="1"/>
      <p:bldP spid="28" grpId="0"/>
      <p:bldP spid="29" grpId="0" animBg="1"/>
      <p:bldP spid="30" grpId="0" animBg="1"/>
      <p:bldP spid="31" grpId="0" animBg="1"/>
      <p:bldP spid="32" grpId="0"/>
      <p:bldP spid="33" grpId="0" animBg="1"/>
      <p:bldP spid="34" grpId="0"/>
      <p:bldP spid="36" grpId="0" animBg="1"/>
      <p:bldP spid="37" grpId="0"/>
      <p:bldP spid="39" grpId="0" animBg="1"/>
      <p:bldP spid="40" grpId="0"/>
      <p:bldP spid="41" grpId="0" animBg="1"/>
      <p:bldP spid="42" grpId="0"/>
      <p:bldP spid="44" grpId="0" animBg="1"/>
      <p:bldP spid="45" grpId="0" animBg="1"/>
      <p:bldP spid="46" grpId="0"/>
      <p:bldP spid="47" grpId="0" animBg="1"/>
      <p:bldP spid="48" grpId="0" animBg="1"/>
      <p:bldP spid="8" grpId="0" animBg="1"/>
      <p:bldP spid="49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041991" y="1070848"/>
            <a:ext cx="8899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IWO = werkelijk betaalde inkoopprijs excl. Btw van de 		 verkochte artikelen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041991" y="2698766"/>
            <a:ext cx="9039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Berekenen IWO door uit te gaan van: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310005" y="3221986"/>
            <a:ext cx="6888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individueel te volgen producten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niet te volgen producten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brutowinst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55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10521</TotalTime>
  <Words>682</Words>
  <Application>Microsoft Office PowerPoint</Application>
  <PresentationFormat>Breedbeeld</PresentationFormat>
  <Paragraphs>210</Paragraphs>
  <Slides>19</Slides>
  <Notes>19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342</cp:revision>
  <cp:lastPrinted>2019-06-03T09:17:46Z</cp:lastPrinted>
  <dcterms:created xsi:type="dcterms:W3CDTF">2019-04-01T11:59:48Z</dcterms:created>
  <dcterms:modified xsi:type="dcterms:W3CDTF">2019-10-08T11:28:31Z</dcterms:modified>
</cp:coreProperties>
</file>